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46"/>
  </p:notesMasterIdLst>
  <p:handoutMasterIdLst>
    <p:handoutMasterId r:id="rId47"/>
  </p:handoutMasterIdLst>
  <p:sldIdLst>
    <p:sldId id="317" r:id="rId5"/>
    <p:sldId id="926" r:id="rId6"/>
    <p:sldId id="929" r:id="rId7"/>
    <p:sldId id="927" r:id="rId8"/>
    <p:sldId id="933" r:id="rId9"/>
    <p:sldId id="935" r:id="rId10"/>
    <p:sldId id="930" r:id="rId11"/>
    <p:sldId id="937" r:id="rId12"/>
    <p:sldId id="938" r:id="rId13"/>
    <p:sldId id="940" r:id="rId14"/>
    <p:sldId id="939" r:id="rId15"/>
    <p:sldId id="932" r:id="rId16"/>
    <p:sldId id="941" r:id="rId17"/>
    <p:sldId id="943" r:id="rId18"/>
    <p:sldId id="944" r:id="rId19"/>
    <p:sldId id="961" r:id="rId20"/>
    <p:sldId id="962" r:id="rId21"/>
    <p:sldId id="963" r:id="rId22"/>
    <p:sldId id="945" r:id="rId23"/>
    <p:sldId id="942" r:id="rId24"/>
    <p:sldId id="964" r:id="rId25"/>
    <p:sldId id="965" r:id="rId26"/>
    <p:sldId id="948" r:id="rId27"/>
    <p:sldId id="947" r:id="rId28"/>
    <p:sldId id="949" r:id="rId29"/>
    <p:sldId id="951" r:id="rId30"/>
    <p:sldId id="952" r:id="rId31"/>
    <p:sldId id="966" r:id="rId32"/>
    <p:sldId id="950" r:id="rId33"/>
    <p:sldId id="967" r:id="rId34"/>
    <p:sldId id="953" r:id="rId35"/>
    <p:sldId id="954" r:id="rId36"/>
    <p:sldId id="955" r:id="rId37"/>
    <p:sldId id="956" r:id="rId38"/>
    <p:sldId id="957" r:id="rId39"/>
    <p:sldId id="958" r:id="rId40"/>
    <p:sldId id="959" r:id="rId41"/>
    <p:sldId id="960" r:id="rId42"/>
    <p:sldId id="968" r:id="rId43"/>
    <p:sldId id="931" r:id="rId44"/>
    <p:sldId id="856" r:id="rId4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99" autoAdjust="0"/>
  </p:normalViewPr>
  <p:slideViewPr>
    <p:cSldViewPr snapToGrid="0">
      <p:cViewPr varScale="1">
        <p:scale>
          <a:sx n="85" d="100"/>
          <a:sy n="85" d="100"/>
        </p:scale>
        <p:origin x="13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Managable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of </a:t>
            </a:r>
            <a:r>
              <a:rPr lang="pl-PL" dirty="0" err="1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7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Interfaces</a:t>
            </a:r>
            <a:endParaRPr lang="pl-PL" dirty="0"/>
          </a:p>
          <a:p>
            <a:r>
              <a:rPr lang="pl-PL" dirty="0" err="1"/>
              <a:t>Models</a:t>
            </a:r>
            <a:endParaRPr lang="pl-PL" dirty="0"/>
          </a:p>
          <a:p>
            <a:r>
              <a:rPr lang="pl-PL" dirty="0" err="1"/>
              <a:t>Logic</a:t>
            </a:r>
            <a:endParaRPr lang="pl-PL" dirty="0"/>
          </a:p>
          <a:p>
            <a:r>
              <a:rPr lang="pl-PL" dirty="0" err="1"/>
              <a:t>Comands</a:t>
            </a:r>
            <a:r>
              <a:rPr lang="pl-PL" dirty="0"/>
              <a:t>/</a:t>
            </a:r>
            <a:r>
              <a:rPr lang="pl-PL" dirty="0" err="1"/>
              <a:t>Queries</a:t>
            </a:r>
            <a:endParaRPr lang="pl-PL" dirty="0"/>
          </a:p>
          <a:p>
            <a:r>
              <a:rPr lang="pl-PL" dirty="0" err="1"/>
              <a:t>Validators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9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Jedna baza danych </a:t>
            </a:r>
          </a:p>
          <a:p>
            <a:r>
              <a:rPr lang="pl-PL" dirty="0"/>
              <a:t>Dwie bazy danych</a:t>
            </a:r>
          </a:p>
          <a:p>
            <a:r>
              <a:rPr lang="pl-PL" dirty="0"/>
              <a:t>Wiele baz danych – wiele </a:t>
            </a:r>
            <a:r>
              <a:rPr lang="pl-PL" dirty="0" err="1"/>
              <a:t>kontekstow</a:t>
            </a:r>
            <a:r>
              <a:rPr lang="pl-PL" dirty="0"/>
              <a:t>. </a:t>
            </a:r>
          </a:p>
          <a:p>
            <a:r>
              <a:rPr lang="pl-PL" dirty="0"/>
              <a:t>Jedne tabelki – </a:t>
            </a:r>
            <a:r>
              <a:rPr lang="pl-PL" dirty="0" err="1"/>
              <a:t>rozne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modele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9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Complete </a:t>
            </a:r>
            <a:r>
              <a:rPr lang="pl-PL" dirty="0" err="1"/>
              <a:t>audit</a:t>
            </a:r>
            <a:r>
              <a:rPr lang="pl-PL" dirty="0"/>
              <a:t> </a:t>
            </a:r>
            <a:r>
              <a:rPr lang="pl-PL" dirty="0" err="1"/>
              <a:t>trail</a:t>
            </a:r>
            <a:endParaRPr lang="pl-PL" dirty="0"/>
          </a:p>
          <a:p>
            <a:r>
              <a:rPr lang="pl-PL" dirty="0"/>
              <a:t>Point in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reconstruction</a:t>
            </a:r>
            <a:endParaRPr lang="pl-PL" dirty="0"/>
          </a:p>
          <a:p>
            <a:r>
              <a:rPr lang="pl-PL" dirty="0"/>
              <a:t>Replay </a:t>
            </a:r>
            <a:r>
              <a:rPr lang="pl-PL" dirty="0" err="1"/>
              <a:t>events</a:t>
            </a:r>
            <a:endParaRPr lang="pl-PL" dirty="0"/>
          </a:p>
          <a:p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  <a:p>
            <a:r>
              <a:rPr lang="pl-PL" dirty="0" err="1"/>
              <a:t>Rebuild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Persystencja</a:t>
            </a:r>
            <a:r>
              <a:rPr lang="pl-PL" dirty="0"/>
              <a:t> </a:t>
            </a:r>
            <a:r>
              <a:rPr lang="pl-PL" dirty="0" err="1"/>
              <a:t>widokow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2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Wszystko co </a:t>
            </a:r>
            <a:r>
              <a:rPr lang="pl-PL" dirty="0" err="1"/>
              <a:t>zewnetrz</a:t>
            </a:r>
            <a:r>
              <a:rPr lang="pl-PL" dirty="0"/>
              <a:t> </a:t>
            </a:r>
          </a:p>
          <a:p>
            <a:r>
              <a:rPr lang="pl-PL" dirty="0"/>
              <a:t>Może być podzielone na projekty do konkretnego zewnętrznego </a:t>
            </a:r>
            <a:r>
              <a:rPr lang="pl-PL" dirty="0" err="1"/>
              <a:t>zrodla</a:t>
            </a:r>
            <a:endParaRPr lang="pl-PL" dirty="0"/>
          </a:p>
          <a:p>
            <a:r>
              <a:rPr lang="pl-PL" dirty="0"/>
              <a:t>Ale fajnie jak jest </a:t>
            </a:r>
            <a:r>
              <a:rPr lang="pl-PL" dirty="0" err="1"/>
              <a:t>self</a:t>
            </a:r>
            <a:r>
              <a:rPr lang="pl-PL" dirty="0"/>
              <a:t> </a:t>
            </a:r>
            <a:r>
              <a:rPr lang="pl-PL" dirty="0" err="1"/>
              <a:t>containing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Gill Sans MT" panose="020B0502020104020203" pitchFamily="34" charset="0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adekmaziarka.pl/2017/08/19/cqrs-first-step-split-to-commands-and-queries/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clean-architecture-patterns-practices-principles/table-of-contents" TargetMode="External"/><Relationship Id="rId2" Type="http://schemas.openxmlformats.org/officeDocument/2006/relationships/hyperlink" Target="https://www.youtube.com/watch?v=5OtUm1BLmG0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zkola-event-sourcing.pl/" TargetMode="External"/><Relationship Id="rId2" Type="http://schemas.openxmlformats.org/officeDocument/2006/relationships/hyperlink" Target="http://oskar-dudycz.pl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skardudycz/EventSourcing.NetCor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rzybek/modular-monolith-with-ddd" TargetMode="External"/><Relationship Id="rId2" Type="http://schemas.openxmlformats.org/officeDocument/2006/relationships/hyperlink" Target="https://www.youtube.com/watch?v=jsT2ciyaS7Q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30D7E-0B54-4079-928E-0FF0F0AE40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2D620-84B7-4F25-8BE3-E1B598AF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296659"/>
            <a:ext cx="7587343" cy="6561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00EC5-4188-4313-B602-5B5D4E9E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Tree-layer</a:t>
            </a:r>
            <a:r>
              <a:rPr lang="pl-PL" dirty="0"/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248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D30FA-BDAF-4FBE-91EB-C4B5C691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04"/>
            <a:ext cx="8187508" cy="6349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754BE-79D5-4CAC-93AB-46563E2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Modern </a:t>
            </a:r>
            <a:r>
              <a:rPr lang="pl-PL" dirty="0" err="1"/>
              <a:t>Four-Layer</a:t>
            </a:r>
            <a:r>
              <a:rPr lang="pl-PL" dirty="0"/>
              <a:t> Architecture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0ED9-2753-4F47-902D-A3376804F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1" b="99678" l="47917" r="99500">
                        <a14:foregroundMark x1="71500" y1="12560" x2="66667" y2="18196"/>
                        <a14:foregroundMark x1="66667" y1="18196" x2="63250" y2="29469"/>
                        <a14:foregroundMark x1="63250" y1="29469" x2="54167" y2="47665"/>
                        <a14:foregroundMark x1="54167" y1="47665" x2="52667" y2="58454"/>
                        <a14:foregroundMark x1="52667" y1="58454" x2="64667" y2="87118"/>
                        <a14:foregroundMark x1="64667" y1="87118" x2="84500" y2="82448"/>
                        <a14:foregroundMark x1="84500" y1="82448" x2="90000" y2="76651"/>
                        <a14:foregroundMark x1="90000" y1="76651" x2="95083" y2="66989"/>
                        <a14:foregroundMark x1="95083" y1="66989" x2="96917" y2="52174"/>
                        <a14:foregroundMark x1="96917" y1="52174" x2="84250" y2="33172"/>
                        <a14:foregroundMark x1="84250" y1="33172" x2="76083" y2="11272"/>
                        <a14:foregroundMark x1="76083" y1="11272" x2="70750" y2="7407"/>
                        <a14:foregroundMark x1="70750" y1="7407" x2="49833" y2="42995"/>
                        <a14:foregroundMark x1="49833" y1="42995" x2="50000" y2="54428"/>
                        <a14:foregroundMark x1="50000" y1="54428" x2="54667" y2="70692"/>
                        <a14:foregroundMark x1="54667" y1="70692" x2="55667" y2="81481"/>
                        <a14:foregroundMark x1="55667" y1="81481" x2="70083" y2="94203"/>
                        <a14:foregroundMark x1="70083" y1="94203" x2="76000" y2="96296"/>
                        <a14:foregroundMark x1="76000" y1="96296" x2="81417" y2="94042"/>
                        <a14:foregroundMark x1="81417" y1="94042" x2="91583" y2="76490"/>
                        <a14:foregroundMark x1="91583" y1="76490" x2="93167" y2="51047"/>
                        <a14:foregroundMark x1="93167" y1="51047" x2="91417" y2="37198"/>
                        <a14:foregroundMark x1="91417" y1="37198" x2="78333" y2="10467"/>
                        <a14:foregroundMark x1="78333" y1="10467" x2="72083" y2="6924"/>
                        <a14:foregroundMark x1="72083" y1="6924" x2="58750" y2="14976"/>
                        <a14:foregroundMark x1="58750" y1="14976" x2="56833" y2="18035"/>
                        <a14:foregroundMark x1="56833" y1="18035" x2="51333" y2="31562"/>
                        <a14:foregroundMark x1="51333" y1="31562" x2="48500" y2="54589"/>
                        <a14:foregroundMark x1="48500" y1="54589" x2="53917" y2="89211"/>
                        <a14:foregroundMark x1="53917" y1="89211" x2="58750" y2="97424"/>
                        <a14:foregroundMark x1="58750" y1="97424" x2="69167" y2="99678"/>
                        <a14:foregroundMark x1="69167" y1="99678" x2="76417" y2="99678"/>
                        <a14:foregroundMark x1="76417" y1="99678" x2="76917" y2="99356"/>
                        <a14:foregroundMark x1="62917" y1="12560" x2="56917" y2="15137"/>
                        <a14:foregroundMark x1="56917" y1="15137" x2="51500" y2="21256"/>
                        <a14:foregroundMark x1="51500" y1="21256" x2="48417" y2="32689"/>
                        <a14:foregroundMark x1="48417" y1="32689" x2="47083" y2="46216"/>
                        <a14:foregroundMark x1="47083" y1="46216" x2="47917" y2="57488"/>
                        <a14:foregroundMark x1="47917" y1="57488" x2="54500" y2="75362"/>
                        <a14:foregroundMark x1="54500" y1="75362" x2="57583" y2="78905"/>
                        <a14:foregroundMark x1="95000" y1="38808" x2="95000" y2="38808"/>
                        <a14:foregroundMark x1="95000" y1="38808" x2="98167" y2="49275"/>
                        <a14:foregroundMark x1="98167" y1="49275" x2="99500" y2="60870"/>
                        <a14:foregroundMark x1="99500" y1="60870" x2="94417" y2="63446"/>
                        <a14:foregroundMark x1="57417" y1="18680" x2="74417" y2="3865"/>
                        <a14:foregroundMark x1="74417" y1="3865" x2="80000" y2="6280"/>
                        <a14:foregroundMark x1="80000" y1="6280" x2="84250" y2="13366"/>
                        <a14:foregroundMark x1="84250" y1="13366" x2="89833" y2="16264"/>
                        <a14:foregroundMark x1="89833" y1="16264" x2="85250" y2="10306"/>
                        <a14:foregroundMark x1="85250" y1="10306" x2="67583" y2="3221"/>
                        <a14:foregroundMark x1="67583" y1="3221" x2="61833" y2="8374"/>
                        <a14:foregroundMark x1="61833" y1="8374" x2="59333" y2="19646"/>
                        <a14:foregroundMark x1="59333" y1="19646" x2="61333" y2="24316"/>
                      </a14:backgroundRemoval>
                    </a14:imgEffect>
                  </a14:imgLayer>
                </a14:imgProps>
              </a:ext>
            </a:extLst>
          </a:blip>
          <a:srcRect l="48226"/>
          <a:stretch/>
        </p:blipFill>
        <p:spPr>
          <a:xfrm>
            <a:off x="7551933" y="1408169"/>
            <a:ext cx="4640067" cy="46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2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91D3-B343-4083-8C85-AA392AFA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in Clean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26E20-B233-4620-98B4-60B08CAA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8"/>
          <a:stretch/>
        </p:blipFill>
        <p:spPr>
          <a:xfrm>
            <a:off x="0" y="2286000"/>
            <a:ext cx="12951578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4E79F-1671-4232-8108-2530C8BB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1" b="99678" l="47917" r="99500">
                        <a14:foregroundMark x1="71500" y1="12560" x2="66667" y2="18196"/>
                        <a14:foregroundMark x1="66667" y1="18196" x2="63250" y2="29469"/>
                        <a14:foregroundMark x1="63250" y1="29469" x2="54167" y2="47665"/>
                        <a14:foregroundMark x1="54167" y1="47665" x2="52667" y2="58454"/>
                        <a14:foregroundMark x1="52667" y1="58454" x2="64667" y2="87118"/>
                        <a14:foregroundMark x1="64667" y1="87118" x2="84500" y2="82448"/>
                        <a14:foregroundMark x1="84500" y1="82448" x2="90000" y2="76651"/>
                        <a14:foregroundMark x1="90000" y1="76651" x2="95083" y2="66989"/>
                        <a14:foregroundMark x1="95083" y1="66989" x2="96917" y2="52174"/>
                        <a14:foregroundMark x1="96917" y1="52174" x2="84250" y2="33172"/>
                        <a14:foregroundMark x1="84250" y1="33172" x2="76083" y2="11272"/>
                        <a14:foregroundMark x1="76083" y1="11272" x2="70750" y2="7407"/>
                        <a14:foregroundMark x1="70750" y1="7407" x2="49833" y2="42995"/>
                        <a14:foregroundMark x1="49833" y1="42995" x2="50000" y2="54428"/>
                        <a14:foregroundMark x1="50000" y1="54428" x2="54667" y2="70692"/>
                        <a14:foregroundMark x1="54667" y1="70692" x2="55667" y2="81481"/>
                        <a14:foregroundMark x1="55667" y1="81481" x2="70083" y2="94203"/>
                        <a14:foregroundMark x1="70083" y1="94203" x2="76000" y2="96296"/>
                        <a14:foregroundMark x1="76000" y1="96296" x2="81417" y2="94042"/>
                        <a14:foregroundMark x1="81417" y1="94042" x2="91583" y2="76490"/>
                        <a14:foregroundMark x1="91583" y1="76490" x2="93167" y2="51047"/>
                        <a14:foregroundMark x1="93167" y1="51047" x2="91417" y2="37198"/>
                        <a14:foregroundMark x1="91417" y1="37198" x2="78333" y2="10467"/>
                        <a14:foregroundMark x1="78333" y1="10467" x2="72083" y2="6924"/>
                        <a14:foregroundMark x1="72083" y1="6924" x2="58750" y2="14976"/>
                        <a14:foregroundMark x1="58750" y1="14976" x2="56833" y2="18035"/>
                        <a14:foregroundMark x1="56833" y1="18035" x2="51333" y2="31562"/>
                        <a14:foregroundMark x1="51333" y1="31562" x2="48500" y2="54589"/>
                        <a14:foregroundMark x1="48500" y1="54589" x2="53917" y2="89211"/>
                        <a14:foregroundMark x1="53917" y1="89211" x2="58750" y2="97424"/>
                        <a14:foregroundMark x1="58750" y1="97424" x2="69167" y2="99678"/>
                        <a14:foregroundMark x1="69167" y1="99678" x2="76417" y2="99678"/>
                        <a14:foregroundMark x1="76417" y1="99678" x2="76917" y2="99356"/>
                        <a14:foregroundMark x1="62917" y1="12560" x2="56917" y2="15137"/>
                        <a14:foregroundMark x1="56917" y1="15137" x2="51500" y2="21256"/>
                        <a14:foregroundMark x1="51500" y1="21256" x2="48417" y2="32689"/>
                        <a14:foregroundMark x1="48417" y1="32689" x2="47083" y2="46216"/>
                        <a14:foregroundMark x1="47083" y1="46216" x2="47917" y2="57488"/>
                        <a14:foregroundMark x1="47917" y1="57488" x2="54500" y2="75362"/>
                        <a14:foregroundMark x1="54500" y1="75362" x2="57583" y2="78905"/>
                        <a14:foregroundMark x1="95000" y1="38808" x2="95000" y2="38808"/>
                        <a14:foregroundMark x1="95000" y1="38808" x2="98167" y2="49275"/>
                        <a14:foregroundMark x1="98167" y1="49275" x2="99500" y2="60870"/>
                        <a14:foregroundMark x1="99500" y1="60870" x2="94417" y2="63446"/>
                        <a14:foregroundMark x1="57417" y1="18680" x2="74417" y2="3865"/>
                        <a14:foregroundMark x1="74417" y1="3865" x2="80000" y2="6280"/>
                        <a14:foregroundMark x1="80000" y1="6280" x2="84250" y2="13366"/>
                        <a14:foregroundMark x1="84250" y1="13366" x2="89833" y2="16264"/>
                        <a14:foregroundMark x1="89833" y1="16264" x2="85250" y2="10306"/>
                        <a14:foregroundMark x1="85250" y1="10306" x2="67583" y2="3221"/>
                        <a14:foregroundMark x1="67583" y1="3221" x2="61833" y2="8374"/>
                        <a14:foregroundMark x1="61833" y1="8374" x2="59333" y2="19646"/>
                        <a14:foregroundMark x1="59333" y1="19646" x2="61333" y2="24316"/>
                      </a14:backgroundRemoval>
                    </a14:imgEffect>
                  </a14:imgLayer>
                </a14:imgProps>
              </a:ext>
            </a:extLst>
          </a:blip>
          <a:srcRect l="48226"/>
          <a:stretch/>
        </p:blipFill>
        <p:spPr>
          <a:xfrm>
            <a:off x="9512968" y="0"/>
            <a:ext cx="2679032" cy="26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672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6A8E-8D51-44AB-8F2F-C920781D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51B54-4B71-4D2B-828E-7AB2D83D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189176"/>
            <a:ext cx="117443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44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A5BD-6460-4518-AFB6-11CA2BF1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C1D3-1F71-49F3-9068-1F3C60EF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444" y="-172955"/>
            <a:ext cx="12385444" cy="67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0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911A-D08E-491D-A16D-494D4B9C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Domain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Points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95C19-E98F-445D-9D2E-63FD31762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0"/>
          <a:stretch/>
        </p:blipFill>
        <p:spPr>
          <a:xfrm>
            <a:off x="193646" y="2037346"/>
            <a:ext cx="11729114" cy="4820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18091-3064-4673-8CA5-A83530C2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77"/>
          <a:stretch/>
        </p:blipFill>
        <p:spPr>
          <a:xfrm>
            <a:off x="9416716" y="-172955"/>
            <a:ext cx="2775284" cy="28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63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6891-2A98-48A8-B394-D29F47BC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60145-0F8F-4995-98A9-F6CCC3AE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51" y="150590"/>
            <a:ext cx="12329951" cy="67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9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A378-E91F-4446-9803-99B1E6CF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2897B-6433-41DD-B8EF-A5208E87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676"/>
            <a:ext cx="12192000" cy="61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48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C248-D875-47DE-833D-E5EF265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60913-DFBB-4629-96B3-AFF6BA5D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468"/>
            <a:ext cx="12192000" cy="59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765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955D-7CD9-4836-BD49-6836429E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C90E-E752-433E-BAE0-0303D35E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3" y="-15291"/>
            <a:ext cx="12193753" cy="65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667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5A7699-57C7-4D2A-89C7-9FEC1B63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Decisions, Decisions, Decisions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0FC5-1EE6-4B52-B64E-EA13027D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088"/>
            <a:ext cx="12192000" cy="49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70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D9CF-72D6-4CDA-933F-CE0009CC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Application </a:t>
            </a:r>
            <a:r>
              <a:rPr lang="pl-PL" dirty="0" err="1"/>
              <a:t>Layer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91C5-FE48-4AF0-9FC0-9097AF5E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0" y="1077686"/>
            <a:ext cx="12758512" cy="56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591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27FB-F998-4D6A-9A77-A51A189E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92ABF-9765-41A0-9803-50C1E03A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953" y="289511"/>
            <a:ext cx="12785906" cy="62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27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75DA-648F-4915-9F91-F7BB752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D1F42-1573-4F80-8939-0ADC37A7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42900"/>
            <a:ext cx="117443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6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EB3B-494C-4DDA-93D6-7E829946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0AA7-4F30-4430-840E-35EBCB2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52425"/>
            <a:ext cx="121634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58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D88A-C114-401B-B04E-32C664ED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53F6F-3B35-4B17-B55A-65E24E9F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244"/>
            <a:ext cx="12339559" cy="62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92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3816B-98F3-4DCD-B760-21982226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89" y="-385010"/>
            <a:ext cx="7602100" cy="7503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D5964-06AE-4872-9FC7-7CDC3D3D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CQRS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8088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4390-5AFE-4311-9C62-F46F01D6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15206-38F7-4129-AAE4-75504673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17" y="0"/>
            <a:ext cx="13710706" cy="69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9965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1C89-6731-44AB-8458-EC02E02A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C8CC2-82EA-4AA0-9190-17AB7F14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861" y="0"/>
            <a:ext cx="12991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21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8A59-8DFC-4B96-9A77-FE30E7FB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Radek </a:t>
            </a:r>
            <a:r>
              <a:rPr lang="en-US" dirty="0" err="1"/>
              <a:t>Maziarka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2BB2F-157E-46D8-AA34-D291CDF9D92C}"/>
              </a:ext>
            </a:extLst>
          </p:cNvPr>
          <p:cNvSpPr txBox="1"/>
          <p:nvPr/>
        </p:nvSpPr>
        <p:spPr>
          <a:xfrm>
            <a:off x="269240" y="1730225"/>
            <a:ext cx="9704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https://radekmaziarka.pl/2017/08/19/cqrs-first-step-split-to-commands-and-queries/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11991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0599-A043-4947-89D8-02D9916B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1CD9D-5DF7-4B1F-BAC7-FFB0CEA0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442912"/>
            <a:ext cx="121253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86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3B50-E49D-4510-BC16-A639FBA7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Clean Architecture with ASP.NET Core 3.0 - Jason Taylor - NDC Sydney 2019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4C597-A546-47BB-B574-B22C3F3B53F7}"/>
              </a:ext>
            </a:extLst>
          </p:cNvPr>
          <p:cNvSpPr txBox="1"/>
          <p:nvPr/>
        </p:nvSpPr>
        <p:spPr>
          <a:xfrm>
            <a:off x="370113" y="2217640"/>
            <a:ext cx="12006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2"/>
              </a:rPr>
              <a:t>https://www.youtube.com/watch?v=5OtUm1BLmG0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FC5CC-0D80-4B7C-AD58-62CE1C83B1D1}"/>
              </a:ext>
            </a:extLst>
          </p:cNvPr>
          <p:cNvSpPr txBox="1"/>
          <p:nvPr/>
        </p:nvSpPr>
        <p:spPr>
          <a:xfrm>
            <a:off x="356936" y="5002814"/>
            <a:ext cx="12020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https://app.pluralsight.com/library/courses/clean-architecture-patterns-practices-principles/table-of-contents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1A0DDA-1FAA-4985-81CD-2DA24079B22A}"/>
              </a:ext>
            </a:extLst>
          </p:cNvPr>
          <p:cNvSpPr txBox="1">
            <a:spLocks/>
          </p:cNvSpPr>
          <p:nvPr/>
        </p:nvSpPr>
        <p:spPr>
          <a:xfrm>
            <a:off x="261220" y="3457828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latin typeface="Roboto" panose="02000000000000000000" pitchFamily="2" charset="0"/>
              </a:rPr>
              <a:t>Clean Architecture: Patterns, Practices, and Principles by Matthew </a:t>
            </a:r>
            <a:r>
              <a:rPr lang="en-US" dirty="0" err="1">
                <a:latin typeface="Roboto" panose="02000000000000000000" pitchFamily="2" charset="0"/>
              </a:rPr>
              <a:t>Renze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302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8B71-B0CD-4E47-B303-7A9FCDC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Oskar </a:t>
            </a:r>
            <a:r>
              <a:rPr lang="en-US" dirty="0" err="1"/>
              <a:t>Dudycz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D7837-9EB8-4D50-9999-E8ECB27A08F4}"/>
              </a:ext>
            </a:extLst>
          </p:cNvPr>
          <p:cNvSpPr txBox="1"/>
          <p:nvPr/>
        </p:nvSpPr>
        <p:spPr>
          <a:xfrm>
            <a:off x="269239" y="2221649"/>
            <a:ext cx="11655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hlinkClick r:id="rId2"/>
              </a:rPr>
              <a:t>http://oskar-dudycz.pl/</a:t>
            </a:r>
            <a:endParaRPr lang="en-US" sz="4800" dirty="0"/>
          </a:p>
          <a:p>
            <a:r>
              <a:rPr lang="en-US" sz="4800" dirty="0">
                <a:hlinkClick r:id="rId3"/>
              </a:rPr>
              <a:t>https://www.szkola-event-sourcing.pl/</a:t>
            </a:r>
            <a:endParaRPr lang="pl-PL" sz="4800" dirty="0"/>
          </a:p>
          <a:p>
            <a:r>
              <a:rPr lang="en-US" sz="4800" dirty="0">
                <a:hlinkClick r:id="rId4"/>
              </a:rPr>
              <a:t>https://github.com/oskardudycz/EventSourcing.NetCore</a:t>
            </a:r>
            <a:endParaRPr lang="en-US" sz="4800" dirty="0"/>
          </a:p>
          <a:p>
            <a:r>
              <a:rPr lang="en-US" sz="4800" dirty="0" err="1"/>
              <a:t>DevMentors</a:t>
            </a:r>
            <a:r>
              <a:rPr lang="en-US" sz="4800" dirty="0"/>
              <a:t> </a:t>
            </a:r>
            <a:r>
              <a:rPr lang="en-US" sz="4800" dirty="0" err="1"/>
              <a:t>kurs</a:t>
            </a:r>
            <a:r>
              <a:rPr lang="en-US" sz="4800" dirty="0"/>
              <a:t> w </a:t>
            </a:r>
            <a:r>
              <a:rPr lang="en-US" sz="4800" dirty="0" err="1"/>
              <a:t>przysz</a:t>
            </a:r>
            <a:r>
              <a:rPr lang="pl-PL" sz="4800" dirty="0"/>
              <a:t>ł</a:t>
            </a:r>
            <a:r>
              <a:rPr lang="en-US" sz="4800" dirty="0"/>
              <a:t>o</a:t>
            </a:r>
            <a:r>
              <a:rPr lang="pl-PL" sz="4800" dirty="0"/>
              <a:t>ś</a:t>
            </a:r>
            <a:r>
              <a:rPr lang="en-US" sz="48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406368890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2DA8-DEEB-46CC-A141-D1806D7C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C4FF7-799E-42E9-A3D7-669FC3E5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417" y="-1"/>
            <a:ext cx="126788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71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C40F-5EA5-4E8B-BB9C-36C20211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19EF0-DDFA-4373-B6B9-947BA49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03" y="590549"/>
            <a:ext cx="12272006" cy="6267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1B802-0DAF-4349-96F5-1558E76C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8"/>
          <a:stretch/>
        </p:blipFill>
        <p:spPr>
          <a:xfrm>
            <a:off x="9689432" y="1"/>
            <a:ext cx="2696032" cy="26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86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FE15-440D-4A86-921D-30AD755A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58176-2905-45A1-B44C-D64A887C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944" y="0"/>
            <a:ext cx="13145628" cy="70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83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FF72-D7C5-404A-8EA8-2B3A8F94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6A79-79E7-4CDB-844E-6849D027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226"/>
            <a:ext cx="12593920" cy="6448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FA1F5-F469-4389-AA26-9B8CBF558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37"/>
          <a:stretch/>
        </p:blipFill>
        <p:spPr>
          <a:xfrm>
            <a:off x="10347158" y="0"/>
            <a:ext cx="1844842" cy="1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65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C470-4239-4227-A20C-B525785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Cohesion/Organization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EBA02-8A4F-47BE-9369-A8C911C0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528010"/>
            <a:ext cx="11299340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268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A417-2BD7-4D01-A271-6D4BBAB3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CCA19-57E9-49F8-BEA8-068756A1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52462"/>
            <a:ext cx="113061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814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B748-204E-4F85-9E91-BD65B25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E76F0-9C41-4443-B1EB-A6C3B6B5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2537"/>
            <a:ext cx="112776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8227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C870-721E-4AD4-B973-36C06498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0E6A0-CF50-42E6-9DFD-C69AB011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238"/>
            <a:ext cx="12192000" cy="58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2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DB20-A3B9-48E6-B3B9-0C9C36A7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Modular </a:t>
            </a:r>
            <a:r>
              <a:rPr lang="pl-PL" dirty="0" err="1"/>
              <a:t>monolith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6477-885C-43F0-B238-4C68CF16D38A}"/>
              </a:ext>
            </a:extLst>
          </p:cNvPr>
          <p:cNvSpPr txBox="1"/>
          <p:nvPr/>
        </p:nvSpPr>
        <p:spPr>
          <a:xfrm>
            <a:off x="172987" y="2109355"/>
            <a:ext cx="123238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hlinkClick r:id="rId2"/>
              </a:rPr>
              <a:t>https://www.youtube.com/watch?v=jsT2ciyaS7Q</a:t>
            </a:r>
            <a:endParaRPr lang="pl-PL" sz="4400" dirty="0"/>
          </a:p>
          <a:p>
            <a:endParaRPr lang="pl-PL" sz="4400" dirty="0"/>
          </a:p>
          <a:p>
            <a:r>
              <a:rPr lang="pl-PL" sz="4400" dirty="0"/>
              <a:t>Kamil Grzybek</a:t>
            </a:r>
          </a:p>
          <a:p>
            <a:r>
              <a:rPr lang="en-US" sz="4400" dirty="0">
                <a:hlinkClick r:id="rId3"/>
              </a:rPr>
              <a:t>https://github.com/kgrzybek/modular-monolith-with-ddd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286072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20D1-D4DB-4339-AA32-24F0DD05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922760" cy="899665"/>
          </a:xfrm>
        </p:spPr>
        <p:txBody>
          <a:bodyPr/>
          <a:lstStyle/>
          <a:p>
            <a:r>
              <a:rPr lang="en-US" dirty="0"/>
              <a:t>Classic Three-layer Database-centric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6E07A-CFF2-4A55-8EBB-41380A49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396414"/>
            <a:ext cx="7096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90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305-F874-4E24-804A-2F9C61B8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C27B6-C7AB-4A8B-BD49-C9628AF9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28" y="185058"/>
            <a:ext cx="12290656" cy="62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2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FCF2-C532-4C28-82FF-80DEC5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7EBD2-7C56-43FA-ADA0-344ADA3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57287"/>
            <a:ext cx="11582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33EA1-D8F3-4721-ABD4-D67B76F5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89511"/>
            <a:ext cx="11411131" cy="6581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06709-69CA-410B-9037-C562C7CE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9546667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24103-E52E-4A48-AE53-00E258B2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41086" cy="6386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18AF4-0359-427F-9D87-1FC215B5CCE1}"/>
              </a:ext>
            </a:extLst>
          </p:cNvPr>
          <p:cNvSpPr/>
          <p:nvPr/>
        </p:nvSpPr>
        <p:spPr bwMode="auto">
          <a:xfrm>
            <a:off x="-195943" y="0"/>
            <a:ext cx="6433457" cy="145868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6D252-8C25-4C27-9FF8-E9396C27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600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FCF2-C532-4C28-82FF-80DEC5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7EBD2-7C56-43FA-ADA0-344ADA3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57287"/>
            <a:ext cx="11582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49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758C-5951-45E4-A29B-FC4E12DF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Layers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F2D5-C1B4-4541-A247-C11B7296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60008"/>
            <a:ext cx="11620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52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Dotnet_Template">
  <a:themeElements>
    <a:clrScheme name="Custom 11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AA663C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9246</TotalTime>
  <Words>270</Words>
  <Application>Microsoft Office PowerPoint</Application>
  <PresentationFormat>Widescreen</PresentationFormat>
  <Paragraphs>64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Gill Sans MT</vt:lpstr>
      <vt:lpstr>Roboto</vt:lpstr>
      <vt:lpstr>Segoe UI</vt:lpstr>
      <vt:lpstr>Segoe UI Light</vt:lpstr>
      <vt:lpstr>Wingdings</vt:lpstr>
      <vt:lpstr>1_Dotnet_Template</vt:lpstr>
      <vt:lpstr>Architectur</vt:lpstr>
      <vt:lpstr>Decisions, Decisions, Decisions</vt:lpstr>
      <vt:lpstr>Clean Architecture with ASP.NET Core 3.0 - Jason Taylor - NDC Sydney 2019  </vt:lpstr>
      <vt:lpstr>Classic Three-layer Database-centric Architecture</vt:lpstr>
      <vt:lpstr>Common Architectures</vt:lpstr>
      <vt:lpstr>Onion Architecture</vt:lpstr>
      <vt:lpstr>Clean Architecture</vt:lpstr>
      <vt:lpstr>Common Architectures</vt:lpstr>
      <vt:lpstr>What are Layers?</vt:lpstr>
      <vt:lpstr>Common Tree-layer Architecture</vt:lpstr>
      <vt:lpstr>Modern Four-Layer Architecture</vt:lpstr>
      <vt:lpstr>Key Points in Clean Architecture</vt:lpstr>
      <vt:lpstr>Layer dependencies</vt:lpstr>
      <vt:lpstr>PowerPoint Presentation</vt:lpstr>
      <vt:lpstr>Domain Key Points</vt:lpstr>
      <vt:lpstr>PowerPoint Presentation</vt:lpstr>
      <vt:lpstr>PowerPoint Presentation</vt:lpstr>
      <vt:lpstr>PowerPoint Presentation</vt:lpstr>
      <vt:lpstr>PowerPoint Presentation</vt:lpstr>
      <vt:lpstr>Application Layer</vt:lpstr>
      <vt:lpstr>PowerPoint Presentation</vt:lpstr>
      <vt:lpstr>PowerPoint Presentation</vt:lpstr>
      <vt:lpstr>PowerPoint Presentation</vt:lpstr>
      <vt:lpstr>PowerPoint Presentation</vt:lpstr>
      <vt:lpstr>CQRS Architecture</vt:lpstr>
      <vt:lpstr>PowerPoint Presentation</vt:lpstr>
      <vt:lpstr>PowerPoint Presentation</vt:lpstr>
      <vt:lpstr>Radek Maziarka</vt:lpstr>
      <vt:lpstr>PowerPoint Presentation</vt:lpstr>
      <vt:lpstr>Oskar Dudycz</vt:lpstr>
      <vt:lpstr>PowerPoint Presentation</vt:lpstr>
      <vt:lpstr>PowerPoint Presentation</vt:lpstr>
      <vt:lpstr>PowerPoint Presentation</vt:lpstr>
      <vt:lpstr>PowerPoint Presentation</vt:lpstr>
      <vt:lpstr>Functional Cohesion/Organization</vt:lpstr>
      <vt:lpstr>PowerPoint Presentation</vt:lpstr>
      <vt:lpstr>PowerPoint Presentation</vt:lpstr>
      <vt:lpstr>PowerPoint Presentation</vt:lpstr>
      <vt:lpstr>Modular monolith</vt:lpstr>
      <vt:lpstr>PowerPoint Presentation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198</cp:revision>
  <cp:lastPrinted>2018-03-26T22:33:58Z</cp:lastPrinted>
  <dcterms:created xsi:type="dcterms:W3CDTF">2018-01-09T22:22:16Z</dcterms:created>
  <dcterms:modified xsi:type="dcterms:W3CDTF">2020-08-15T23:34:26Z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